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305" r:id="rId3"/>
    <p:sldId id="323" r:id="rId4"/>
    <p:sldId id="319" r:id="rId5"/>
    <p:sldId id="324" r:id="rId6"/>
    <p:sldId id="321" r:id="rId7"/>
    <p:sldId id="312" r:id="rId8"/>
    <p:sldId id="318" r:id="rId9"/>
    <p:sldId id="326" r:id="rId10"/>
    <p:sldId id="322" r:id="rId11"/>
    <p:sldId id="325" r:id="rId12"/>
    <p:sldId id="320" r:id="rId13"/>
    <p:sldId id="258" r:id="rId14"/>
    <p:sldId id="314" r:id="rId15"/>
    <p:sldId id="317" r:id="rId16"/>
    <p:sldId id="301" r:id="rId17"/>
    <p:sldId id="299" r:id="rId18"/>
    <p:sldId id="270" r:id="rId19"/>
    <p:sldId id="302" r:id="rId20"/>
    <p:sldId id="271" r:id="rId21"/>
    <p:sldId id="315" r:id="rId22"/>
    <p:sldId id="300" r:id="rId23"/>
    <p:sldId id="257" r:id="rId24"/>
    <p:sldId id="313" r:id="rId25"/>
    <p:sldId id="307" r:id="rId26"/>
    <p:sldId id="303" r:id="rId27"/>
    <p:sldId id="292" r:id="rId28"/>
    <p:sldId id="287" r:id="rId29"/>
    <p:sldId id="265" r:id="rId30"/>
    <p:sldId id="297" r:id="rId31"/>
    <p:sldId id="304" r:id="rId32"/>
    <p:sldId id="291" r:id="rId33"/>
    <p:sldId id="316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ebyeol Yu" initials="SY" lastIdx="1" clrIdx="0">
    <p:extLst>
      <p:ext uri="{19B8F6BF-5375-455C-9EA6-DF929625EA0E}">
        <p15:presenceInfo xmlns:p15="http://schemas.microsoft.com/office/powerpoint/2012/main" userId="98481ea3cdcca7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686"/>
    <a:srgbClr val="EE1A23"/>
    <a:srgbClr val="F7F1E9"/>
    <a:srgbClr val="F8F8F8"/>
    <a:srgbClr val="FEFDFC"/>
    <a:srgbClr val="FFFDFB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103" autoAdjust="0"/>
  </p:normalViewPr>
  <p:slideViewPr>
    <p:cSldViewPr snapToGrid="0" showGuides="1">
      <p:cViewPr varScale="1">
        <p:scale>
          <a:sx n="68" d="100"/>
          <a:sy n="68" d="100"/>
        </p:scale>
        <p:origin x="66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95-4A3F-A1F5-C8F2763EB76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95-4A3F-A1F5-C8F2763EB76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595-4A3F-A1F5-C8F2763EB76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595-4A3F-A1F5-C8F2763EB76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95-4A3F-A1F5-C8F2763EB7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753-4015-A815-D13E9B9C7C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D753-4015-A815-D13E9B9C7C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D753-4015-A815-D13E9B9C7C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D753-4015-A815-D13E9B9C7C9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3.2</c:v>
                </c:pt>
                <c:pt idx="1">
                  <c:v>6.2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753-4015-A815-D13E9B9C7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1E6-47B4-805D-81B5F3CE8A3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1E6-47B4-805D-81B5F3CE8A3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1E6-47B4-805D-81B5F3CE8A3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1E6-47B4-805D-81B5F3CE8A3A}"/>
              </c:ext>
            </c:extLst>
          </c:dPt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2.2000000000000002</c:v>
                </c:pt>
                <c:pt idx="1">
                  <c:v>3.2</c:v>
                </c:pt>
                <c:pt idx="2">
                  <c:v>6.4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1E6-47B4-805D-81B5F3CE8A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66915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028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5339143" y="5107984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강수경  김민진</a:t>
            </a:r>
            <a:endParaRPr lang="en-US" altLang="ko-KR" sz="14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0"/>
            <a:ext cx="1663680" cy="5573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391" y="4219427"/>
            <a:ext cx="35313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300" dirty="0" smtClean="0">
                <a:solidFill>
                  <a:srgbClr val="EE1A2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IDTasty Road</a:t>
            </a:r>
            <a:endParaRPr lang="ko-KR" altLang="en-US" sz="4800" b="1" spc="-300" dirty="0">
              <a:solidFill>
                <a:srgbClr val="EE1A2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25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데이터베이스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" name="그룹 19"/>
          <p:cNvGrpSpPr/>
          <p:nvPr/>
        </p:nvGrpSpPr>
        <p:grpSpPr>
          <a:xfrm>
            <a:off x="262891" y="799726"/>
            <a:ext cx="11647581" cy="5747108"/>
            <a:chOff x="262891" y="799726"/>
            <a:chExt cx="11647581" cy="574710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196729" y="5603093"/>
              <a:ext cx="1795159" cy="942992"/>
            </a:xfrm>
            <a:prstGeom prst="roundRect">
              <a:avLst/>
            </a:prstGeom>
            <a:ln>
              <a:solidFill>
                <a:srgbClr val="454B5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나누다 작성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180416" y="5603842"/>
              <a:ext cx="1795159" cy="942992"/>
            </a:xfrm>
            <a:prstGeom prst="roundRect">
              <a:avLst/>
            </a:prstGeom>
            <a:ln>
              <a:solidFill>
                <a:srgbClr val="454B5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함께하다 작성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62891" y="799726"/>
              <a:ext cx="11647581" cy="4883379"/>
              <a:chOff x="262891" y="799726"/>
              <a:chExt cx="11647581" cy="4883379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10996981" y="3251975"/>
                <a:ext cx="13770" cy="9360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endCxn id="21" idx="0"/>
              </p:cNvCxnSpPr>
              <p:nvPr/>
            </p:nvCxnSpPr>
            <p:spPr>
              <a:xfrm>
                <a:off x="5092842" y="3291872"/>
                <a:ext cx="1467" cy="23112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7059761" y="3278019"/>
                <a:ext cx="1467" cy="23112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9084332" y="3176972"/>
                <a:ext cx="0" cy="25061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stCxn id="31" idx="3"/>
                <a:endCxn id="37" idx="1"/>
              </p:cNvCxnSpPr>
              <p:nvPr/>
            </p:nvCxnSpPr>
            <p:spPr>
              <a:xfrm>
                <a:off x="2058050" y="2820376"/>
                <a:ext cx="8039435" cy="0"/>
              </a:xfrm>
              <a:prstGeom prst="line">
                <a:avLst/>
              </a:prstGeom>
              <a:ln>
                <a:solidFill>
                  <a:srgbClr val="454B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모서리가 둥근 직사각형 29"/>
              <p:cNvSpPr/>
              <p:nvPr/>
            </p:nvSpPr>
            <p:spPr>
              <a:xfrm>
                <a:off x="5150168" y="799726"/>
                <a:ext cx="1872208" cy="800295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 smtClean="0">
                    <a:solidFill>
                      <a:srgbClr val="004E66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Main</a:t>
                </a:r>
                <a:endParaRPr lang="ko-KR" altLang="en-US" sz="2400" b="1" dirty="0">
                  <a:solidFill>
                    <a:srgbClr val="004E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262891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로그인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2229810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회원가입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4196729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나누다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6163648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함께하다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8130567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돌아보다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0097485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관리자 페이지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84164" y="3457962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나누다 리스트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4178879" y="4523516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나누다 자세히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6167851" y="3458711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함께하다 리스트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162566" y="4524265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함께하다 자세히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8146253" y="3450108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신청 내역</a:t>
                </a:r>
                <a:endParaRPr lang="en-US" altLang="ko-KR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신청 회원 목록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8146253" y="4515662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스크랩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10115313" y="3449216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회원정보 삭제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cxnSp>
            <p:nvCxnSpPr>
              <p:cNvPr id="49" name="직선 연결선 48"/>
              <p:cNvCxnSpPr/>
              <p:nvPr/>
            </p:nvCxnSpPr>
            <p:spPr>
              <a:xfrm>
                <a:off x="1270731" y="1916832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3179676" y="1916832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092842" y="1917778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7023107" y="1917778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9084332" y="1916832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10998448" y="1917778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6036162" y="1484784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모서리가 둥근 직사각형 23"/>
            <p:cNvSpPr/>
            <p:nvPr/>
          </p:nvSpPr>
          <p:spPr>
            <a:xfrm>
              <a:off x="8146253" y="5581216"/>
              <a:ext cx="1795159" cy="946350"/>
            </a:xfrm>
            <a:prstGeom prst="roundRect">
              <a:avLst/>
            </a:prstGeom>
            <a:ln>
              <a:solidFill>
                <a:srgbClr val="454B5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회원정보 수정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62891" y="4523516"/>
            <a:ext cx="343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민진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7685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데이터베이스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0" name="그룹 19"/>
          <p:cNvGrpSpPr/>
          <p:nvPr/>
        </p:nvGrpSpPr>
        <p:grpSpPr>
          <a:xfrm>
            <a:off x="-586107" y="8818310"/>
            <a:ext cx="11647581" cy="5747108"/>
            <a:chOff x="262891" y="799726"/>
            <a:chExt cx="11647581" cy="5747108"/>
          </a:xfrm>
        </p:grpSpPr>
        <p:sp>
          <p:nvSpPr>
            <p:cNvPr id="21" name="모서리가 둥근 직사각형 20"/>
            <p:cNvSpPr/>
            <p:nvPr/>
          </p:nvSpPr>
          <p:spPr>
            <a:xfrm>
              <a:off x="4196729" y="5603093"/>
              <a:ext cx="1795159" cy="942992"/>
            </a:xfrm>
            <a:prstGeom prst="roundRect">
              <a:avLst/>
            </a:prstGeom>
            <a:ln>
              <a:solidFill>
                <a:srgbClr val="454B5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나누다 작성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6180416" y="5603842"/>
              <a:ext cx="1795159" cy="942992"/>
            </a:xfrm>
            <a:prstGeom prst="roundRect">
              <a:avLst/>
            </a:prstGeom>
            <a:ln>
              <a:solidFill>
                <a:srgbClr val="454B5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함께하다 작성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grpSp>
          <p:nvGrpSpPr>
            <p:cNvPr id="23" name="그룹 22"/>
            <p:cNvGrpSpPr/>
            <p:nvPr/>
          </p:nvGrpSpPr>
          <p:grpSpPr>
            <a:xfrm>
              <a:off x="262891" y="799726"/>
              <a:ext cx="11647581" cy="4883379"/>
              <a:chOff x="262891" y="799726"/>
              <a:chExt cx="11647581" cy="4883379"/>
            </a:xfrm>
          </p:grpSpPr>
          <p:cxnSp>
            <p:nvCxnSpPr>
              <p:cNvPr id="25" name="직선 연결선 24"/>
              <p:cNvCxnSpPr/>
              <p:nvPr/>
            </p:nvCxnSpPr>
            <p:spPr>
              <a:xfrm>
                <a:off x="10996981" y="3251975"/>
                <a:ext cx="13770" cy="93601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>
                <a:endCxn id="21" idx="0"/>
              </p:cNvCxnSpPr>
              <p:nvPr/>
            </p:nvCxnSpPr>
            <p:spPr>
              <a:xfrm>
                <a:off x="5092842" y="3291872"/>
                <a:ext cx="1467" cy="23112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7059761" y="3278019"/>
                <a:ext cx="1467" cy="23112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연결선 27"/>
              <p:cNvCxnSpPr/>
              <p:nvPr/>
            </p:nvCxnSpPr>
            <p:spPr>
              <a:xfrm>
                <a:off x="9084332" y="3176972"/>
                <a:ext cx="0" cy="250613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>
                <a:stCxn id="31" idx="3"/>
                <a:endCxn id="37" idx="1"/>
              </p:cNvCxnSpPr>
              <p:nvPr/>
            </p:nvCxnSpPr>
            <p:spPr>
              <a:xfrm>
                <a:off x="2058050" y="2820376"/>
                <a:ext cx="8039435" cy="0"/>
              </a:xfrm>
              <a:prstGeom prst="line">
                <a:avLst/>
              </a:prstGeom>
              <a:ln>
                <a:solidFill>
                  <a:srgbClr val="454B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모서리가 둥근 직사각형 29"/>
              <p:cNvSpPr/>
              <p:nvPr/>
            </p:nvSpPr>
            <p:spPr>
              <a:xfrm>
                <a:off x="5150168" y="799726"/>
                <a:ext cx="1872208" cy="800295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400" b="1" dirty="0" smtClean="0">
                    <a:solidFill>
                      <a:srgbClr val="004E66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Main</a:t>
                </a:r>
                <a:endParaRPr lang="ko-KR" altLang="en-US" sz="2400" b="1" dirty="0">
                  <a:solidFill>
                    <a:srgbClr val="004E66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262891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로그인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2229810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회원가입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4196729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나누다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6163648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함께하다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8130567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돌아보다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10097485" y="2348880"/>
                <a:ext cx="1795159" cy="942992"/>
              </a:xfrm>
              <a:prstGeom prst="roundRect">
                <a:avLst/>
              </a:prstGeom>
              <a:solidFill>
                <a:srgbClr val="E1EEF6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tx1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관리자 페이지</a:t>
                </a:r>
                <a:endParaRPr lang="ko-KR" altLang="en-US" b="1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8" name="모서리가 둥근 직사각형 37"/>
              <p:cNvSpPr/>
              <p:nvPr/>
            </p:nvSpPr>
            <p:spPr>
              <a:xfrm>
                <a:off x="4184164" y="3457962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나누다 리스트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39" name="모서리가 둥근 직사각형 38"/>
              <p:cNvSpPr/>
              <p:nvPr/>
            </p:nvSpPr>
            <p:spPr>
              <a:xfrm>
                <a:off x="4178879" y="4523516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나누다 자세히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0" name="모서리가 둥근 직사각형 39"/>
              <p:cNvSpPr/>
              <p:nvPr/>
            </p:nvSpPr>
            <p:spPr>
              <a:xfrm>
                <a:off x="6167851" y="3458711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함께하다 리스트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1" name="모서리가 둥근 직사각형 40"/>
              <p:cNvSpPr/>
              <p:nvPr/>
            </p:nvSpPr>
            <p:spPr>
              <a:xfrm>
                <a:off x="6162566" y="4524265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함께하다 자세히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2" name="모서리가 둥근 직사각형 41"/>
              <p:cNvSpPr/>
              <p:nvPr/>
            </p:nvSpPr>
            <p:spPr>
              <a:xfrm>
                <a:off x="8146253" y="3450108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신청 내역</a:t>
                </a:r>
                <a:endParaRPr lang="en-US" altLang="ko-KR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신청 회원 목록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3" name="모서리가 둥근 직사각형 42"/>
              <p:cNvSpPr/>
              <p:nvPr/>
            </p:nvSpPr>
            <p:spPr>
              <a:xfrm>
                <a:off x="8146253" y="4515662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스크랩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44" name="모서리가 둥근 직사각형 43"/>
              <p:cNvSpPr/>
              <p:nvPr/>
            </p:nvSpPr>
            <p:spPr>
              <a:xfrm>
                <a:off x="10115313" y="3449216"/>
                <a:ext cx="1795159" cy="942992"/>
              </a:xfrm>
              <a:prstGeom prst="roundRect">
                <a:avLst/>
              </a:prstGeom>
              <a:ln>
                <a:solidFill>
                  <a:srgbClr val="454B52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회원정보 삭제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cxnSp>
            <p:nvCxnSpPr>
              <p:cNvPr id="49" name="직선 연결선 48"/>
              <p:cNvCxnSpPr/>
              <p:nvPr/>
            </p:nvCxnSpPr>
            <p:spPr>
              <a:xfrm>
                <a:off x="1270731" y="1916832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/>
              <p:cNvCxnSpPr/>
              <p:nvPr/>
            </p:nvCxnSpPr>
            <p:spPr>
              <a:xfrm>
                <a:off x="3179676" y="1916832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/>
              <p:cNvCxnSpPr/>
              <p:nvPr/>
            </p:nvCxnSpPr>
            <p:spPr>
              <a:xfrm>
                <a:off x="5092842" y="1917778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/>
              <p:cNvCxnSpPr/>
              <p:nvPr/>
            </p:nvCxnSpPr>
            <p:spPr>
              <a:xfrm>
                <a:off x="7023107" y="1917778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/>
              <p:cNvCxnSpPr/>
              <p:nvPr/>
            </p:nvCxnSpPr>
            <p:spPr>
              <a:xfrm>
                <a:off x="9084332" y="1916832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/>
              <p:cNvCxnSpPr/>
              <p:nvPr/>
            </p:nvCxnSpPr>
            <p:spPr>
              <a:xfrm>
                <a:off x="10998448" y="1917778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/>
              <p:cNvCxnSpPr/>
              <p:nvPr/>
            </p:nvCxnSpPr>
            <p:spPr>
              <a:xfrm>
                <a:off x="6036162" y="1484784"/>
                <a:ext cx="0" cy="4320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모서리가 둥근 직사각형 23"/>
            <p:cNvSpPr/>
            <p:nvPr/>
          </p:nvSpPr>
          <p:spPr>
            <a:xfrm>
              <a:off x="8146253" y="5581216"/>
              <a:ext cx="1795159" cy="946350"/>
            </a:xfrm>
            <a:prstGeom prst="roundRect">
              <a:avLst/>
            </a:prstGeom>
            <a:ln>
              <a:solidFill>
                <a:srgbClr val="454B5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회원정보 수정</a:t>
              </a:r>
              <a:endPara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237274" y="2765055"/>
            <a:ext cx="3433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타임테이블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95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91496" y="5060255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메뉴 선정 시간 단축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21403" y="5060255"/>
            <a:ext cx="1749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맛집</a:t>
            </a:r>
            <a:r>
              <a:rPr lang="en-US" altLang="ko-KR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 smtClean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정보 공유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39674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TextBox 20"/>
          <p:cNvSpPr txBox="1"/>
          <p:nvPr/>
        </p:nvSpPr>
        <p:spPr>
          <a:xfrm>
            <a:off x="104775" y="455069"/>
            <a:ext cx="226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03 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기대효과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70" y="2618167"/>
            <a:ext cx="1621666" cy="1621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583" y="2526727"/>
            <a:ext cx="1654018" cy="165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19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963064" y="447985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감사합니다</a:t>
            </a:r>
            <a:endParaRPr lang="en-US" altLang="ko-KR" sz="3200" dirty="0">
              <a:solidFill>
                <a:schemeClr val="accent1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54" t="7721" r="14157" b="19442"/>
          <a:stretch/>
        </p:blipFill>
        <p:spPr>
          <a:xfrm>
            <a:off x="5265040" y="1946886"/>
            <a:ext cx="1661920" cy="1962719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5506933" y="3909605"/>
            <a:ext cx="1130506" cy="25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0"/>
            <a:ext cx="1663680" cy="5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25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942732" y="4219427"/>
            <a:ext cx="6306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요리 프로그램</a:t>
            </a:r>
            <a:r>
              <a:rPr lang="en-US" altLang="ko-KR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4000" b="1" spc="-3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인기요인 분석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265040" y="1946886"/>
            <a:ext cx="1661920" cy="2214981"/>
            <a:chOff x="4954772" y="1818167"/>
            <a:chExt cx="2349796" cy="313177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extBox 15"/>
          <p:cNvSpPr txBox="1"/>
          <p:nvPr/>
        </p:nvSpPr>
        <p:spPr>
          <a:xfrm>
            <a:off x="4936067" y="4908237"/>
            <a:ext cx="2319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2"/>
                </a:solidFill>
              </a:rPr>
              <a:t>XXX</a:t>
            </a:r>
            <a:r>
              <a:rPr lang="ko-KR" altLang="en-US" sz="1400" dirty="0">
                <a:solidFill>
                  <a:schemeClr val="accent2"/>
                </a:solidFill>
              </a:rPr>
              <a:t>팀</a:t>
            </a:r>
            <a:r>
              <a:rPr lang="en-US" altLang="ko-KR" sz="1400" dirty="0">
                <a:solidFill>
                  <a:schemeClr val="accent2"/>
                </a:solidFill>
              </a:rPr>
              <a:t> AAA BBB CCC DDD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5654950" y="1659089"/>
            <a:ext cx="834472" cy="230238"/>
            <a:chOff x="5435701" y="1021996"/>
            <a:chExt cx="834472" cy="230238"/>
          </a:xfrm>
        </p:grpSpPr>
        <p:sp>
          <p:nvSpPr>
            <p:cNvPr id="18" name="포인트가 5개인 별 17"/>
            <p:cNvSpPr/>
            <p:nvPr/>
          </p:nvSpPr>
          <p:spPr>
            <a:xfrm>
              <a:off x="5435701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포인트가 5개인 별 18"/>
            <p:cNvSpPr/>
            <p:nvPr/>
          </p:nvSpPr>
          <p:spPr>
            <a:xfrm>
              <a:off x="5737818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포인트가 5개인 별 19"/>
            <p:cNvSpPr/>
            <p:nvPr/>
          </p:nvSpPr>
          <p:spPr>
            <a:xfrm>
              <a:off x="6039935" y="1021996"/>
              <a:ext cx="230238" cy="230238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69260" y="266697"/>
            <a:ext cx="1975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/>
                </a:solidFill>
              </a:rPr>
              <a:t>2015</a:t>
            </a:r>
            <a:r>
              <a:rPr lang="ko-KR" altLang="en-US" sz="1400" dirty="0">
                <a:solidFill>
                  <a:schemeClr val="accent2"/>
                </a:solidFill>
              </a:rPr>
              <a:t>년도 봄학기</a:t>
            </a:r>
            <a:endParaRPr lang="en-US" altLang="ko-KR" sz="1400" dirty="0">
              <a:solidFill>
                <a:schemeClr val="accent2"/>
              </a:solidFill>
            </a:endParaRPr>
          </a:p>
          <a:p>
            <a:r>
              <a:rPr lang="ko-KR" altLang="en-US" sz="1400" dirty="0">
                <a:solidFill>
                  <a:schemeClr val="accent2"/>
                </a:solidFill>
              </a:rPr>
              <a:t>마케팅 관리 팀 프로젝트</a:t>
            </a:r>
            <a:endParaRPr lang="en-US" altLang="ko-KR" sz="1400" dirty="0">
              <a:solidFill>
                <a:schemeClr val="accent2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240111" y="789917"/>
            <a:ext cx="1857882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8824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208339" y="579290"/>
            <a:ext cx="4216517" cy="5599389"/>
            <a:chOff x="1547519" y="503884"/>
            <a:chExt cx="4216517" cy="5599389"/>
          </a:xfrm>
        </p:grpSpPr>
        <p:sp>
          <p:nvSpPr>
            <p:cNvPr id="18" name="TextBox 17"/>
            <p:cNvSpPr txBox="1"/>
            <p:nvPr/>
          </p:nvSpPr>
          <p:spPr>
            <a:xfrm>
              <a:off x="1547519" y="503884"/>
              <a:ext cx="566181" cy="518911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01</a:t>
              </a:r>
            </a:p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02</a:t>
              </a:r>
            </a:p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03</a:t>
              </a:r>
            </a:p>
            <a:p>
              <a:pPr marL="0" marR="0" lvl="0" indent="0" algn="r" defTabSz="914400" rtl="0" eaLnBrk="1" fontAlgn="auto" latinLnBrk="1" hangingPunct="1">
                <a:lnSpc>
                  <a:spcPct val="36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3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rPr>
                <a:t>04</a:t>
              </a:r>
              <a:endParaRPr kumimoji="0" lang="ko-KR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049518" y="1236517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기획의도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+mj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9518" y="2505336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구성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+mj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49518" y="3768930"/>
              <a:ext cx="10310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기대효과</a:t>
              </a:r>
              <a:endParaRPr kumimoji="0" lang="ko-KR" altLang="en-US" sz="18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바른고딕"/>
                <a:ea typeface="+mj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049518" y="5032524"/>
              <a:ext cx="9861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바른고딕"/>
                  <a:ea typeface="+mj-ea"/>
                  <a:cs typeface="+mn-cs"/>
                </a:rPr>
                <a:t>향후 전망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SWOT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분석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STP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분석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07226" y="2921283"/>
              <a:ext cx="3541394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데이터베이스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클래스</a:t>
              </a:r>
              <a:endParaRPr kumimoji="0" lang="en-US" altLang="ko-KR" sz="1400" b="0" i="0" u="none" strike="noStrike" kern="1200" cap="none" spc="-15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스토리보드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경제적 효과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사회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· 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문화적 효과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22642" y="5450787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보완점</a:t>
              </a:r>
              <a:endParaRPr kumimoji="0" lang="en-US" altLang="ko-KR" sz="1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marR="0" lvl="0" indent="-180975" algn="l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ko-KR" altLang="en-US" sz="1400" b="0" i="0" u="none" strike="noStrike" kern="1200" cap="none" spc="-15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향후 전 망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F8B03A"/>
                </a:solidFill>
                <a:effectLst/>
                <a:uLnTx/>
                <a:uFillTx/>
                <a:latin typeface="Arial"/>
                <a:cs typeface="+mn-cs"/>
              </a:rPr>
              <a:t>CONTENTS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8B03A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624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3" b="83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오각형 7"/>
          <p:cNvSpPr/>
          <p:nvPr/>
        </p:nvSpPr>
        <p:spPr>
          <a:xfrm rot="5400000">
            <a:off x="-780014" y="1846229"/>
            <a:ext cx="6028661" cy="2336201"/>
          </a:xfrm>
          <a:prstGeom prst="homePlate">
            <a:avLst/>
          </a:prstGeom>
          <a:solidFill>
            <a:schemeClr val="accent2"/>
          </a:solidFill>
          <a:ln>
            <a:noFill/>
          </a:ln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1216189" y="372619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216189" y="922439"/>
            <a:ext cx="2059864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16189" y="2448004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001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+mj-ea"/>
                <a:ea typeface="+mj-ea"/>
              </a:rPr>
              <a:t>기획의도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473538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4775" y="455069"/>
            <a:ext cx="226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367474" y="2044801"/>
            <a:ext cx="5728526" cy="3529010"/>
            <a:chOff x="642777" y="2143125"/>
            <a:chExt cx="5453224" cy="3529010"/>
          </a:xfrm>
        </p:grpSpPr>
        <p:grpSp>
          <p:nvGrpSpPr>
            <p:cNvPr id="36" name="그룹 35"/>
            <p:cNvGrpSpPr/>
            <p:nvPr/>
          </p:nvGrpSpPr>
          <p:grpSpPr>
            <a:xfrm>
              <a:off x="642778" y="2143125"/>
              <a:ext cx="2657474" cy="1704975"/>
              <a:chOff x="642778" y="1971675"/>
              <a:chExt cx="2657474" cy="1704975"/>
            </a:xfrm>
          </p:grpSpPr>
          <p:sp>
            <p:nvSpPr>
              <p:cNvPr id="67" name="직사각형 66"/>
              <p:cNvSpPr/>
              <p:nvPr/>
            </p:nvSpPr>
            <p:spPr>
              <a:xfrm>
                <a:off x="642778" y="1971675"/>
                <a:ext cx="2657474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직사각형 67"/>
              <p:cNvSpPr/>
              <p:nvPr/>
            </p:nvSpPr>
            <p:spPr>
              <a:xfrm>
                <a:off x="2857500" y="3257550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S</a:t>
                </a:r>
                <a:endParaRPr lang="ko-KR" altLang="en-US" dirty="0"/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3429001" y="2143125"/>
              <a:ext cx="2667000" cy="1704975"/>
              <a:chOff x="3429001" y="1971675"/>
              <a:chExt cx="2667000" cy="1704975"/>
            </a:xfrm>
          </p:grpSpPr>
          <p:sp>
            <p:nvSpPr>
              <p:cNvPr id="65" name="직사각형 64"/>
              <p:cNvSpPr/>
              <p:nvPr/>
            </p:nvSpPr>
            <p:spPr>
              <a:xfrm>
                <a:off x="3429001" y="1971675"/>
                <a:ext cx="2667000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3505200" y="3257550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W</a:t>
                </a:r>
                <a:endParaRPr lang="ko-KR" altLang="en-US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642777" y="3967160"/>
              <a:ext cx="2657475" cy="1704975"/>
              <a:chOff x="642777" y="3795710"/>
              <a:chExt cx="2657475" cy="1704975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642777" y="3795710"/>
                <a:ext cx="2657475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2862102" y="3867143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O</a:t>
                </a:r>
                <a:endParaRPr lang="ko-KR" altLang="en-US" dirty="0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>
              <a:off x="3429000" y="3967159"/>
              <a:ext cx="2657475" cy="1704975"/>
              <a:chOff x="3429000" y="3795709"/>
              <a:chExt cx="2657475" cy="1704975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3429000" y="3795709"/>
                <a:ext cx="2657475" cy="1704975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3505200" y="3867143"/>
                <a:ext cx="361950" cy="34290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T</a:t>
                </a:r>
                <a:endParaRPr lang="ko-KR" altLang="en-US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57269" y="2297247"/>
              <a:ext cx="1482017" cy="1337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06011" y="2297247"/>
              <a:ext cx="1482017" cy="1337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57269" y="4249771"/>
              <a:ext cx="1482017" cy="1337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515538" y="4249770"/>
              <a:ext cx="1482017" cy="13374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  <a:p>
              <a:pPr marL="285750" indent="-285750" algn="r">
                <a:lnSpc>
                  <a:spcPct val="20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050" dirty="0">
                  <a:solidFill>
                    <a:schemeClr val="accent4">
                      <a:lumMod val="25000"/>
                    </a:schemeClr>
                  </a:solidFill>
                  <a:ea typeface="+mj-ea"/>
                </a:rPr>
                <a:t>Insert Text Here</a:t>
              </a:r>
              <a:endParaRPr lang="ko-KR" altLang="en-US" sz="1050" dirty="0">
                <a:solidFill>
                  <a:schemeClr val="accent4">
                    <a:lumMod val="25000"/>
                  </a:schemeClr>
                </a:solidFill>
                <a:ea typeface="+mj-ea"/>
              </a:endParaRP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6613996" y="2957496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615211" y="3673576"/>
            <a:ext cx="501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/>
              <a:t>popularised</a:t>
            </a:r>
            <a:r>
              <a:rPr lang="en-US" altLang="ko-KR" sz="1200" dirty="0"/>
              <a:t> in the 1960s with the release of </a:t>
            </a:r>
            <a:r>
              <a:rPr lang="en-US" altLang="ko-KR" sz="1200" dirty="0" err="1"/>
              <a:t>Letraset</a:t>
            </a:r>
            <a:r>
              <a:rPr lang="en-US" altLang="ko-KR" sz="1200" dirty="0"/>
              <a:t> sheets containing Lorem Ipsum passages, and more recently with desktop publishing software like Aldus PageMaker including versions of Lorem Ipsum.</a:t>
            </a:r>
            <a:endParaRPr lang="ko-KR" altLang="en-US" sz="1200" dirty="0"/>
          </a:p>
        </p:txBody>
      </p:sp>
      <p:cxnSp>
        <p:nvCxnSpPr>
          <p:cNvPr id="72" name="직선 연결선 71"/>
          <p:cNvCxnSpPr/>
          <p:nvPr/>
        </p:nvCxnSpPr>
        <p:spPr>
          <a:xfrm>
            <a:off x="6454058" y="21043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306469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01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시장분석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</a:rPr>
              <a:t>STP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분석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698606" y="1433581"/>
            <a:ext cx="4704047" cy="4704047"/>
            <a:chOff x="6505575" y="944363"/>
            <a:chExt cx="5460283" cy="5460283"/>
          </a:xfrm>
        </p:grpSpPr>
        <p:sp>
          <p:nvSpPr>
            <p:cNvPr id="9" name="직사각형 8"/>
            <p:cNvSpPr/>
            <p:nvPr/>
          </p:nvSpPr>
          <p:spPr>
            <a:xfrm>
              <a:off x="6753882" y="1311494"/>
              <a:ext cx="4860000" cy="4860000"/>
            </a:xfrm>
            <a:prstGeom prst="rect">
              <a:avLst/>
            </a:prstGeom>
            <a:pattFill prst="pct25">
              <a:fgClr>
                <a:schemeClr val="accent3">
                  <a:lumMod val="40000"/>
                  <a:lumOff val="60000"/>
                </a:schemeClr>
              </a:fgClr>
              <a:bgClr>
                <a:schemeClr val="bg1"/>
              </a:bgClr>
            </a:patt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/>
            <p:cNvSpPr/>
            <p:nvPr/>
          </p:nvSpPr>
          <p:spPr>
            <a:xfrm>
              <a:off x="10161096" y="1719552"/>
              <a:ext cx="1085850" cy="1085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b="1" dirty="0"/>
                <a:t>A</a:t>
              </a:r>
              <a:endParaRPr lang="ko-KR" altLang="en-US" sz="2800" b="1" dirty="0"/>
            </a:p>
          </p:txBody>
        </p:sp>
        <p:cxnSp>
          <p:nvCxnSpPr>
            <p:cNvPr id="30" name="직선 화살표 연결선 29"/>
            <p:cNvCxnSpPr/>
            <p:nvPr/>
          </p:nvCxnSpPr>
          <p:spPr>
            <a:xfrm flipV="1">
              <a:off x="9183882" y="944363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 rot="5400000" flipV="1">
              <a:off x="9235717" y="1111968"/>
              <a:ext cx="0" cy="5460283"/>
            </a:xfrm>
            <a:prstGeom prst="straightConnector1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타원 39"/>
            <p:cNvSpPr/>
            <p:nvPr/>
          </p:nvSpPr>
          <p:spPr>
            <a:xfrm>
              <a:off x="9342444" y="2959546"/>
              <a:ext cx="714959" cy="71495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C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7919649" y="4244217"/>
              <a:ext cx="908375" cy="90837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B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2" name="타원 41"/>
            <p:cNvSpPr/>
            <p:nvPr/>
          </p:nvSpPr>
          <p:spPr>
            <a:xfrm>
              <a:off x="7289431" y="2535330"/>
              <a:ext cx="420553" cy="42055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D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3" name="타원 42"/>
            <p:cNvSpPr/>
            <p:nvPr/>
          </p:nvSpPr>
          <p:spPr>
            <a:xfrm>
              <a:off x="9427881" y="4087891"/>
              <a:ext cx="312652" cy="31265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E</a:t>
              </a:r>
              <a:endParaRPr lang="ko-KR" altLang="en-US" b="1" dirty="0">
                <a:solidFill>
                  <a:schemeClr val="tx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01709" y="2957496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2924" y="3673576"/>
            <a:ext cx="501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/>
              <a:t>popularised</a:t>
            </a:r>
            <a:r>
              <a:rPr lang="en-US" altLang="ko-KR" sz="1200" dirty="0"/>
              <a:t> in the 1960s with the release of </a:t>
            </a:r>
            <a:r>
              <a:rPr lang="en-US" altLang="ko-KR" sz="1200" dirty="0" err="1"/>
              <a:t>Letraset</a:t>
            </a:r>
            <a:r>
              <a:rPr lang="en-US" altLang="ko-KR" sz="1200" dirty="0"/>
              <a:t> sheets containing Lorem Ipsum passages, and more recently with desktop publishing software like Aldus PageMaker including versions of Lorem Ipsum.</a:t>
            </a:r>
            <a:endParaRPr lang="ko-KR" altLang="en-US" sz="1200" dirty="0"/>
          </a:p>
        </p:txBody>
      </p:sp>
      <p:grpSp>
        <p:nvGrpSpPr>
          <p:cNvPr id="28" name="그룹 27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9" name="그룹 28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4" name="오각형 33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5" name="직선 연결선 34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그룹 30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4" name="직선 연결선 23"/>
          <p:cNvCxnSpPr/>
          <p:nvPr/>
        </p:nvCxnSpPr>
        <p:spPr>
          <a:xfrm>
            <a:off x="6096000" y="202110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55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인기요인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504860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570097" y="1865291"/>
            <a:ext cx="4518585" cy="3347995"/>
            <a:chOff x="1187743" y="1183584"/>
            <a:chExt cx="4518585" cy="3347995"/>
          </a:xfrm>
        </p:grpSpPr>
        <p:sp>
          <p:nvSpPr>
            <p:cNvPr id="21" name="TextBox 20"/>
            <p:cNvSpPr txBox="1"/>
            <p:nvPr/>
          </p:nvSpPr>
          <p:spPr>
            <a:xfrm>
              <a:off x="1187743" y="1183584"/>
              <a:ext cx="1954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01	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기획의도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7743" y="2110024"/>
              <a:ext cx="1531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02	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구성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87743" y="3955201"/>
              <a:ext cx="1954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03	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기대효과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345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64933" y="2627773"/>
              <a:ext cx="3541394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데이터베이스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클래스</a:t>
              </a:r>
              <a:endParaRPr lang="en-US" altLang="ko-KR" sz="1400" spc="-150" dirty="0" smtClean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smtClean="0">
                  <a:solidFill>
                    <a:schemeClr val="bg1"/>
                  </a:solidFill>
                  <a:latin typeface="Noto Sans CJK KR Thin" panose="020B0200000000000000" pitchFamily="34" charset="-127"/>
                  <a:ea typeface="Noto Sans CJK KR Thin" panose="020B0200000000000000" pitchFamily="34" charset="-127"/>
                  <a:cs typeface="Arial" panose="020B0604020202020204" pitchFamily="34" charset="0"/>
                </a:rPr>
                <a:t>스토리보드</a:t>
              </a:r>
              <a:endParaRPr lang="en-US" altLang="ko-KR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934" y="4186035"/>
              <a:ext cx="3541394" cy="345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39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9" name="TextBox 38"/>
          <p:cNvSpPr txBox="1"/>
          <p:nvPr/>
        </p:nvSpPr>
        <p:spPr>
          <a:xfrm>
            <a:off x="817846" y="1227831"/>
            <a:ext cx="1803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2"/>
                </a:solidFill>
              </a:rPr>
              <a:t>CONTENTS</a:t>
            </a:r>
            <a:endParaRPr lang="ko-KR" altLang="en-US" sz="2400" b="1" dirty="0">
              <a:solidFill>
                <a:schemeClr val="accent2"/>
              </a:solidFill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803633" y="1102690"/>
            <a:ext cx="1857882" cy="0"/>
          </a:xfrm>
          <a:prstGeom prst="line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0"/>
            <a:ext cx="1663680" cy="5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0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및 경제적 배경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13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보는 즐거움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대리만족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39674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accent4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오각형 26"/>
          <p:cNvSpPr/>
          <p:nvPr/>
        </p:nvSpPr>
        <p:spPr>
          <a:xfrm rot="16200000" flipH="1">
            <a:off x="11050169" y="324399"/>
            <a:ext cx="1227831" cy="579033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11402653" y="900669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H="1">
            <a:off x="11402653" y="205750"/>
            <a:ext cx="510542" cy="0"/>
          </a:xfrm>
          <a:prstGeom prst="line">
            <a:avLst/>
          </a:prstGeom>
          <a:solidFill>
            <a:schemeClr val="accent2"/>
          </a:solidFill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/>
          <p:cNvGrpSpPr/>
          <p:nvPr/>
        </p:nvGrpSpPr>
        <p:grpSpPr>
          <a:xfrm flipH="1">
            <a:off x="11429292" y="308972"/>
            <a:ext cx="411507" cy="485988"/>
            <a:chOff x="5827464" y="1399010"/>
            <a:chExt cx="4436091" cy="523899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5827464" y="1399010"/>
              <a:ext cx="4436091" cy="5238997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6036693" y="4313065"/>
              <a:ext cx="1598429" cy="356675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24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02 </a:t>
            </a:r>
            <a:r>
              <a:rPr lang="ko-KR" altLang="en-US" dirty="0">
                <a:solidFill>
                  <a:schemeClr val="bg1"/>
                </a:solidFill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  <a:latin typeface="+mj-ea"/>
                <a:ea typeface="+mj-ea"/>
              </a:rPr>
              <a:t>사회 및 경제적 배경</a:t>
            </a:r>
          </a:p>
        </p:txBody>
      </p:sp>
      <p:sp>
        <p:nvSpPr>
          <p:cNvPr id="9" name="타원 8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618297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613" y="2443570"/>
            <a:ext cx="1855568" cy="193793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보는 즐거움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대리만족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39674" y="5060255"/>
            <a:ext cx="2895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유일한 선택의 자유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!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뭐 먹지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?</a:t>
            </a:r>
            <a:endParaRPr lang="ko-KR" altLang="en-US" sz="2000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1" name="그룹 2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</p:grpSpPr>
        <p:grpSp>
          <p:nvGrpSpPr>
            <p:cNvPr id="22" name="그룹 2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7" name="오각형 26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8" name="직선 연결선 27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그룹 2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8159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02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인기요인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및 경제적 배경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4355383" y="1799530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70236" y="2957496"/>
            <a:ext cx="3417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3600" dirty="0">
              <a:solidFill>
                <a:schemeClr val="accent4">
                  <a:lumMod val="2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71451" y="3673576"/>
            <a:ext cx="6517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/>
              <a:t>popularised</a:t>
            </a:r>
            <a:r>
              <a:rPr lang="en-US" altLang="ko-KR" sz="1200" dirty="0"/>
              <a:t> in the 1960s with the release of </a:t>
            </a:r>
            <a:r>
              <a:rPr lang="en-US" altLang="ko-KR" sz="1200" dirty="0" err="1"/>
              <a:t>Letraset</a:t>
            </a:r>
            <a:r>
              <a:rPr lang="en-US" altLang="ko-KR" sz="1200" dirty="0"/>
              <a:t> sheets containing Lorem Ipsum passages, and more recently with desktop publishing software like Aldus PageMaker including versions of Lorem Ipsum.</a:t>
            </a:r>
            <a:endParaRPr lang="ko-KR" altLang="en-US" sz="1200" dirty="0"/>
          </a:p>
        </p:txBody>
      </p:sp>
      <p:sp>
        <p:nvSpPr>
          <p:cNvPr id="20" name="타원 19"/>
          <p:cNvSpPr/>
          <p:nvPr/>
        </p:nvSpPr>
        <p:spPr>
          <a:xfrm>
            <a:off x="703503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98332" y="5060255"/>
            <a:ext cx="2680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맛있는 음식을</a:t>
            </a:r>
            <a:r>
              <a:rPr lang="en-US" altLang="ko-KR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spc="-150" dirty="0">
                <a:solidFill>
                  <a:schemeClr val="accent4">
                    <a:lumMod val="25000"/>
                  </a:schemeClr>
                </a:solidFill>
                <a:latin typeface="+mj-ea"/>
                <a:ea typeface="+mj-ea"/>
              </a:rPr>
              <a:t>보는 즐거움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305" y="2618785"/>
            <a:ext cx="1638427" cy="16891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35" name="그룹 3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9" name="오각형 38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0" name="직선 연결선 39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직선 연결선 40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그룹 3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7" name="그림 36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그림 3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72234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55065" y="1889074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Delicious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690" y="2150684"/>
            <a:ext cx="2558619" cy="2665228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1" name="그룹 10"/>
          <p:cNvGrpSpPr/>
          <p:nvPr/>
        </p:nvGrpSpPr>
        <p:grpSpPr>
          <a:xfrm>
            <a:off x="3944583" y="2113692"/>
            <a:ext cx="4280033" cy="2215992"/>
            <a:chOff x="3969983" y="2113692"/>
            <a:chExt cx="4280033" cy="2215992"/>
          </a:xfrm>
        </p:grpSpPr>
        <p:sp>
          <p:nvSpPr>
            <p:cNvPr id="12" name="TextBox 11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3355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3944583" y="2230649"/>
            <a:ext cx="4280033" cy="2215992"/>
            <a:chOff x="3969983" y="2113692"/>
            <a:chExt cx="4280033" cy="2215992"/>
          </a:xfrm>
        </p:grpSpPr>
        <p:sp>
          <p:nvSpPr>
            <p:cNvPr id="8" name="TextBox 7"/>
            <p:cNvSpPr txBox="1"/>
            <p:nvPr/>
          </p:nvSpPr>
          <p:spPr>
            <a:xfrm>
              <a:off x="3969983" y="2113693"/>
              <a:ext cx="846707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3800" b="1" dirty="0">
                  <a:solidFill>
                    <a:schemeClr val="bg1"/>
                  </a:solidFill>
                </a:rPr>
                <a:t>[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70023" y="2113692"/>
              <a:ext cx="679993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3800" b="1" dirty="0">
                  <a:solidFill>
                    <a:schemeClr val="bg1"/>
                  </a:solidFill>
                </a:rPr>
                <a:t>]</a:t>
              </a:r>
              <a:endParaRPr lang="ko-KR" altLang="en-US" sz="13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375878" y="2967335"/>
            <a:ext cx="1418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latin typeface="+mj-ea"/>
                <a:ea typeface="+mj-ea"/>
              </a:rPr>
              <a:t>집중</a:t>
            </a:r>
            <a:endParaRPr lang="en-US" altLang="ko-KR" sz="5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87708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타원 6"/>
          <p:cNvSpPr/>
          <p:nvPr/>
        </p:nvSpPr>
        <p:spPr>
          <a:xfrm>
            <a:off x="4660900" y="1993900"/>
            <a:ext cx="2870200" cy="2870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62517" y="5060255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바쁜 현대인</a:t>
            </a:r>
            <a:r>
              <a:rPr lang="en-US" altLang="ko-KR" sz="2000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bg1"/>
                </a:solidFill>
                <a:latin typeface="+mj-ea"/>
                <a:ea typeface="+mj-ea"/>
              </a:rPr>
              <a:t>대리만족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476500"/>
            <a:ext cx="1847850" cy="1905000"/>
          </a:xfrm>
          <a:prstGeom prst="rect">
            <a:avLst/>
          </a:prstGeom>
          <a:effectLst>
            <a:outerShdw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7013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4" b="7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1066216" y="-1"/>
            <a:ext cx="2336201" cy="6028661"/>
            <a:chOff x="662180" y="-1"/>
            <a:chExt cx="1884872" cy="5162554"/>
          </a:xfrm>
          <a:solidFill>
            <a:schemeClr val="accent2"/>
          </a:solidFill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sp>
          <p:nvSpPr>
            <p:cNvPr id="8" name="오각형 7"/>
            <p:cNvSpPr/>
            <p:nvPr/>
          </p:nvSpPr>
          <p:spPr>
            <a:xfrm rot="5400000">
              <a:off x="-976661" y="1638840"/>
              <a:ext cx="5162554" cy="188487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783180" y="3190875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83180" y="789917"/>
              <a:ext cx="1661920" cy="0"/>
            </a:xfrm>
            <a:prstGeom prst="line">
              <a:avLst/>
            </a:prstGeom>
            <a:grpFill/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/>
          <p:cNvSpPr txBox="1"/>
          <p:nvPr/>
        </p:nvSpPr>
        <p:spPr>
          <a:xfrm>
            <a:off x="1216189" y="2448004"/>
            <a:ext cx="930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003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94709" y="3034877"/>
            <a:ext cx="1697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파급효과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194709" y="1403470"/>
            <a:ext cx="879456" cy="1172125"/>
            <a:chOff x="4954772" y="1818167"/>
            <a:chExt cx="2349796" cy="3131772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4" t="7721" r="14157" b="19442"/>
            <a:stretch/>
          </p:blipFill>
          <p:spPr>
            <a:xfrm>
              <a:off x="4954772" y="1818167"/>
              <a:ext cx="2349796" cy="2775098"/>
            </a:xfrm>
            <a:prstGeom prst="rect">
              <a:avLst/>
            </a:prstGeom>
            <a:effectLst>
              <a:outerShdw dist="254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85302" r="14157" b="-2883"/>
            <a:stretch/>
          </p:blipFill>
          <p:spPr>
            <a:xfrm>
              <a:off x="5296786" y="4593265"/>
              <a:ext cx="1598428" cy="3566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1804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파급효과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경제적 효과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31" y="2028818"/>
            <a:ext cx="5041343" cy="35210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81775" y="2390775"/>
            <a:ext cx="154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accent2">
                    <a:lumMod val="75000"/>
                  </a:schemeClr>
                </a:solidFill>
              </a:rPr>
              <a:t>82%</a:t>
            </a:r>
            <a:endParaRPr lang="ko-KR" altLang="en-US" sz="5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96683" y="3198167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6022258" y="2028818"/>
            <a:ext cx="0" cy="352900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581775" y="3750862"/>
            <a:ext cx="50148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200" dirty="0" err="1"/>
              <a:t>popularised</a:t>
            </a:r>
            <a:r>
              <a:rPr lang="en-US" altLang="ko-KR" sz="1200" dirty="0"/>
              <a:t> in the 1960s with the release of </a:t>
            </a:r>
            <a:r>
              <a:rPr lang="en-US" altLang="ko-KR" sz="1200" dirty="0" err="1"/>
              <a:t>Letraset</a:t>
            </a:r>
            <a:r>
              <a:rPr lang="en-US" altLang="ko-KR" sz="1200" dirty="0"/>
              <a:t> sheets containing Lorem Ipsum passages, and more recently with desktop publishing software like Aldus PageMaker including versions of Lorem Ipsum.</a:t>
            </a:r>
            <a:endParaRPr lang="ko-KR" altLang="en-US" sz="1200" dirty="0"/>
          </a:p>
        </p:txBody>
      </p:sp>
      <p:sp>
        <p:nvSpPr>
          <p:cNvPr id="4" name="위쪽 화살표 3"/>
          <p:cNvSpPr/>
          <p:nvPr/>
        </p:nvSpPr>
        <p:spPr>
          <a:xfrm>
            <a:off x="8082321" y="2266770"/>
            <a:ext cx="526782" cy="840367"/>
          </a:xfrm>
          <a:prstGeom prst="upArrow">
            <a:avLst>
              <a:gd name="adj1" fmla="val 50000"/>
              <a:gd name="adj2" fmla="val 9894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6" name="그룹 2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그룹 26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32561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03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파급효과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사회 </a:t>
            </a:r>
            <a:r>
              <a:rPr lang="en-US" altLang="ko-KR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· </a:t>
            </a:r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문화적 효과</a:t>
            </a:r>
          </a:p>
        </p:txBody>
      </p:sp>
      <p:graphicFrame>
        <p:nvGraphicFramePr>
          <p:cNvPr id="20" name="차트 19"/>
          <p:cNvGraphicFramePr/>
          <p:nvPr>
            <p:extLst>
              <p:ext uri="{D42A27DB-BD31-4B8C-83A1-F6EECF244321}">
                <p14:modId xmlns:p14="http://schemas.microsoft.com/office/powerpoint/2010/main" val="1562188959"/>
              </p:ext>
            </p:extLst>
          </p:nvPr>
        </p:nvGraphicFramePr>
        <p:xfrm>
          <a:off x="-239179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1169281792"/>
              </p:ext>
            </p:extLst>
          </p:nvPr>
        </p:nvGraphicFramePr>
        <p:xfrm>
          <a:off x="3879573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차트 21"/>
          <p:cNvGraphicFramePr/>
          <p:nvPr>
            <p:extLst>
              <p:ext uri="{D42A27DB-BD31-4B8C-83A1-F6EECF244321}">
                <p14:modId xmlns:p14="http://schemas.microsoft.com/office/powerpoint/2010/main" val="2105360422"/>
              </p:ext>
            </p:extLst>
          </p:nvPr>
        </p:nvGraphicFramePr>
        <p:xfrm>
          <a:off x="8063947" y="1970432"/>
          <a:ext cx="4375703" cy="29171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399144" y="3155765"/>
            <a:ext cx="10438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XX%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55105" y="3155765"/>
            <a:ext cx="10246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YY%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22287" y="3155764"/>
            <a:ext cx="982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2">
                    <a:lumMod val="50000"/>
                  </a:schemeClr>
                </a:solidFill>
              </a:rPr>
              <a:t>ZZ%</a:t>
            </a:r>
            <a:endParaRPr lang="ko-KR" alt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72781" y="5717002"/>
            <a:ext cx="934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CCC </a:t>
            </a:r>
            <a:endParaRPr lang="ko-KR" alt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1384715" y="5013140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13,258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35066" y="5013140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14,253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71791" y="5013140"/>
            <a:ext cx="1083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</a:rPr>
              <a:t>15,629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6" name="그룹 15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25" name="오각형 24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6" name="직선 연결선 25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그룹 18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3" name="그림 2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28" name="직선 연결선 27"/>
          <p:cNvCxnSpPr/>
          <p:nvPr/>
        </p:nvCxnSpPr>
        <p:spPr>
          <a:xfrm>
            <a:off x="1029115" y="5573701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5188157" y="5584802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347199" y="5595903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05597" y="5733701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BBB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431421" y="5672598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출처 </a:t>
            </a:r>
            <a:r>
              <a:rPr lang="en-US" altLang="ko-KR" sz="1200" dirty="0"/>
              <a:t>: AAA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28138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66216" y="-1"/>
            <a:ext cx="2336201" cy="6028661"/>
            <a:chOff x="1066216" y="-1"/>
            <a:chExt cx="2336201" cy="6028661"/>
          </a:xfrm>
          <a:effectLst>
            <a:outerShdw dist="381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11" name="그룹 10"/>
            <p:cNvGrpSpPr/>
            <p:nvPr/>
          </p:nvGrpSpPr>
          <p:grpSpPr>
            <a:xfrm>
              <a:off x="1066216" y="-1"/>
              <a:ext cx="2336201" cy="6028661"/>
              <a:chOff x="662180" y="-1"/>
              <a:chExt cx="1884872" cy="5162554"/>
            </a:xfrm>
            <a:solidFill>
              <a:schemeClr val="accent2"/>
            </a:solidFill>
          </p:grpSpPr>
          <p:sp>
            <p:nvSpPr>
              <p:cNvPr id="20" name="오각형 19"/>
              <p:cNvSpPr/>
              <p:nvPr/>
            </p:nvSpPr>
            <p:spPr>
              <a:xfrm rot="5400000">
                <a:off x="-976661" y="1638840"/>
                <a:ext cx="5162554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783180" y="3190875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/>
              <p:cNvCxnSpPr/>
              <p:nvPr/>
            </p:nvCxnSpPr>
            <p:spPr>
              <a:xfrm>
                <a:off x="783180" y="78991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216189" y="2448004"/>
              <a:ext cx="9172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</a:rPr>
                <a:t>004</a:t>
              </a:r>
              <a:endParaRPr lang="ko-KR" alt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94709" y="3034877"/>
              <a:ext cx="180369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</a:rPr>
                <a:t>향후 전망</a:t>
              </a: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1194709" y="1403470"/>
              <a:ext cx="879456" cy="1172125"/>
              <a:chOff x="4954772" y="1818167"/>
              <a:chExt cx="2349796" cy="3131772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4954772" y="1818167"/>
                <a:ext cx="2349796" cy="2775098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5296786" y="4593265"/>
                <a:ext cx="1598428" cy="3566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970867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570097" y="1865291"/>
            <a:ext cx="4403169" cy="818491"/>
            <a:chOff x="1187743" y="1183584"/>
            <a:chExt cx="4403169" cy="818491"/>
          </a:xfrm>
        </p:grpSpPr>
        <p:sp>
          <p:nvSpPr>
            <p:cNvPr id="21" name="TextBox 20"/>
            <p:cNvSpPr txBox="1"/>
            <p:nvPr/>
          </p:nvSpPr>
          <p:spPr>
            <a:xfrm>
              <a:off x="1187743" y="1183584"/>
              <a:ext cx="1954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01	</a:t>
              </a:r>
              <a:r>
                <a:rPr lang="ko-KR" altLang="en-US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기획의도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345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39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0"/>
            <a:ext cx="1663680" cy="5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110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향후 전망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보완점</a:t>
            </a:r>
          </a:p>
        </p:txBody>
      </p:sp>
      <p:sp>
        <p:nvSpPr>
          <p:cNvPr id="40" name="타원 39"/>
          <p:cNvSpPr/>
          <p:nvPr/>
        </p:nvSpPr>
        <p:spPr>
          <a:xfrm>
            <a:off x="7315200" y="1952625"/>
            <a:ext cx="3514725" cy="3514725"/>
          </a:xfrm>
          <a:prstGeom prst="ellipse">
            <a:avLst/>
          </a:prstGeom>
          <a:pattFill prst="dkDn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1362074" y="1943097"/>
            <a:ext cx="3514725" cy="3514725"/>
          </a:xfrm>
          <a:prstGeom prst="ellipse">
            <a:avLst/>
          </a:prstGeom>
          <a:pattFill prst="lt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564814" y="3479153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4120259" y="1730371"/>
            <a:ext cx="3940176" cy="3940176"/>
            <a:chOff x="4338637" y="1952624"/>
            <a:chExt cx="3514725" cy="3514725"/>
          </a:xfrm>
        </p:grpSpPr>
        <p:sp>
          <p:nvSpPr>
            <p:cNvPr id="42" name="타원 41"/>
            <p:cNvSpPr/>
            <p:nvPr/>
          </p:nvSpPr>
          <p:spPr>
            <a:xfrm>
              <a:off x="4338637" y="1952624"/>
              <a:ext cx="3514725" cy="3514725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032021" y="3512577"/>
              <a:ext cx="2160888" cy="411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Insert Title Here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276430" y="3522012"/>
            <a:ext cx="23374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accent4">
                    <a:lumMod val="25000"/>
                  </a:schemeClr>
                </a:solidFill>
              </a:rPr>
              <a:t>Insert Title Here</a:t>
            </a:r>
            <a:endParaRPr lang="ko-KR" altLang="en-US" sz="2400" dirty="0">
              <a:solidFill>
                <a:schemeClr val="accent4">
                  <a:lumMod val="2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953037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1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93464" y="347347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04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향후 전망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3464" y="675148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제목을 입력하세요</a:t>
            </a:r>
          </a:p>
        </p:txBody>
      </p:sp>
      <p:grpSp>
        <p:nvGrpSpPr>
          <p:cNvPr id="20" name="그룹 19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21" name="그룹 20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0" name="오각형 2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1" name="직선 연결선 3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28" name="그림 2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0" y="1861645"/>
            <a:ext cx="3429000" cy="34290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1368625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2" r="28254"/>
          <a:stretch/>
        </p:blipFill>
        <p:spPr>
          <a:xfrm>
            <a:off x="4380600" y="1861645"/>
            <a:ext cx="3430800" cy="34308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17" name="TextBox 16"/>
          <p:cNvSpPr txBox="1"/>
          <p:nvPr/>
        </p:nvSpPr>
        <p:spPr>
          <a:xfrm>
            <a:off x="5021827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r="30509"/>
          <a:stretch/>
        </p:blipFill>
        <p:spPr>
          <a:xfrm>
            <a:off x="8080460" y="1859845"/>
            <a:ext cx="3430800" cy="3430800"/>
          </a:xfrm>
          <a:prstGeom prst="rect">
            <a:avLst/>
          </a:prstGeom>
          <a:effectLst>
            <a:reflection blurRad="12700" stA="20000" endPos="15000" dir="5400000" sy="-100000" algn="bl" rotWithShape="0"/>
          </a:effectLst>
        </p:spPr>
      </p:pic>
      <p:sp>
        <p:nvSpPr>
          <p:cNvPr id="23" name="TextBox 22"/>
          <p:cNvSpPr txBox="1"/>
          <p:nvPr/>
        </p:nvSpPr>
        <p:spPr>
          <a:xfrm>
            <a:off x="8675029" y="5538952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1612442" y="6057140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5226257" y="6057140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858103" y="6022761"/>
            <a:ext cx="1739485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34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7200"/>
            <a:ext cx="12192000" cy="73152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67711" y="2720317"/>
            <a:ext cx="18578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20015" y="1790700"/>
            <a:ext cx="4951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PowerPoint Cooking</a:t>
            </a:r>
            <a:endParaRPr lang="ko-KR" altLang="en-US" sz="4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7008463" y="1445615"/>
            <a:ext cx="419859" cy="936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그룹 38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0" name="그룹 39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44" name="오각형 43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45" name="직선 연결선 44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3" name="그림 4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085663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8" b="116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5167711" y="2720317"/>
            <a:ext cx="18578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69421" y="1790700"/>
            <a:ext cx="3453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cs typeface="Times New Roman" panose="02020603050405020304" pitchFamily="18" charset="0"/>
              </a:rPr>
              <a:t>Coming Soon!</a:t>
            </a:r>
            <a:endParaRPr lang="ko-KR" altLang="en-US" sz="40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86" t="85302" r="14157" b="-2883"/>
          <a:stretch/>
        </p:blipFill>
        <p:spPr>
          <a:xfrm>
            <a:off x="7008463" y="1445615"/>
            <a:ext cx="419859" cy="936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7855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4775" y="455069"/>
            <a:ext cx="226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046" y="1906416"/>
            <a:ext cx="4639627" cy="35063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0" y="3299722"/>
            <a:ext cx="1712532" cy="17125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919" y="1906416"/>
            <a:ext cx="1055414" cy="10533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449" y="3734772"/>
            <a:ext cx="1277482" cy="1277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41" y="3734772"/>
            <a:ext cx="1176862" cy="11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31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8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/>
          <p:cNvGrpSpPr/>
          <p:nvPr/>
        </p:nvGrpSpPr>
        <p:grpSpPr>
          <a:xfrm>
            <a:off x="4485691" y="2751556"/>
            <a:ext cx="4403169" cy="818491"/>
            <a:chOff x="1187743" y="1183584"/>
            <a:chExt cx="4403169" cy="818491"/>
          </a:xfrm>
        </p:grpSpPr>
        <p:sp>
          <p:nvSpPr>
            <p:cNvPr id="21" name="TextBox 20"/>
            <p:cNvSpPr txBox="1"/>
            <p:nvPr/>
          </p:nvSpPr>
          <p:spPr>
            <a:xfrm>
              <a:off x="1187743" y="1183584"/>
              <a:ext cx="16850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r>
                <a:rPr lang="en-US" altLang="ko-KR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	</a:t>
              </a:r>
              <a:r>
                <a:rPr lang="ko-KR" altLang="en-US" sz="2400" spc="-150" dirty="0" smtClean="0">
                  <a:solidFill>
                    <a:schemeClr val="bg1"/>
                  </a:solidFill>
                  <a:latin typeface="+mj-ea"/>
                  <a:ea typeface="+mj-ea"/>
                </a:rPr>
                <a:t>구성</a:t>
              </a:r>
              <a:endParaRPr lang="ko-KR" altLang="en-US" spc="-15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049518" y="1656531"/>
              <a:ext cx="3541394" cy="345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endParaRPr lang="ko-KR" altLang="en-US" sz="1400" spc="-150" dirty="0">
                <a:solidFill>
                  <a:schemeClr val="bg1"/>
                </a:solidFill>
                <a:latin typeface="Noto Sans CJK KR Thin" panose="020B0200000000000000" pitchFamily="34" charset="-127"/>
                <a:ea typeface="Noto Sans CJK KR Thin" panose="020B0200000000000000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39000"/>
              </a:schemeClr>
            </a:outerShdw>
          </a:effectLst>
        </p:grpSpPr>
        <p:grpSp>
          <p:nvGrpSpPr>
            <p:cNvPr id="32" name="그룹 31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36" name="오각형 35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7" name="직선 연결선 36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2" y="0"/>
            <a:ext cx="1663680" cy="5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80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04775" y="455069"/>
            <a:ext cx="2262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01 </a:t>
            </a:r>
            <a:r>
              <a:rPr lang="ko-KR" altLang="en-US" sz="280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기획의도</a:t>
            </a:r>
            <a:endParaRPr lang="ko-KR" altLang="en-US" sz="280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" name="TextBox 6"/>
          <p:cNvSpPr txBox="1"/>
          <p:nvPr/>
        </p:nvSpPr>
        <p:spPr>
          <a:xfrm>
            <a:off x="608162" y="2087556"/>
            <a:ext cx="47367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dirty="0"/>
              <a:t>직장인이 점심식사를 선택하는 기준은</a:t>
            </a:r>
            <a:r>
              <a:rPr lang="en-US" altLang="ko-KR" dirty="0"/>
              <a:t>? </a:t>
            </a:r>
            <a:r>
              <a:rPr lang="ko-KR" altLang="ko-KR" dirty="0"/>
              <a:t>모바일 식권 서비스인 </a:t>
            </a:r>
            <a:r>
              <a:rPr lang="ko-KR" altLang="ko-KR" dirty="0" err="1"/>
              <a:t>식권대장</a:t>
            </a:r>
            <a:r>
              <a:rPr lang="ko-KR" altLang="ko-KR" dirty="0"/>
              <a:t> </a:t>
            </a:r>
            <a:r>
              <a:rPr lang="ko-KR" altLang="ko-KR" dirty="0" err="1"/>
              <a:t>운영사</a:t>
            </a:r>
            <a:r>
              <a:rPr lang="ko-KR" altLang="ko-KR" dirty="0"/>
              <a:t> </a:t>
            </a:r>
            <a:r>
              <a:rPr lang="ko-KR" altLang="ko-KR" dirty="0" err="1"/>
              <a:t>벤디스가</a:t>
            </a:r>
            <a:r>
              <a:rPr lang="ko-KR" altLang="ko-KR" dirty="0"/>
              <a:t> 직장인</a:t>
            </a:r>
            <a:r>
              <a:rPr lang="en-US" altLang="ko-KR" dirty="0"/>
              <a:t> 1,398</a:t>
            </a:r>
            <a:r>
              <a:rPr lang="ko-KR" altLang="ko-KR" dirty="0"/>
              <a:t>명을 대상으로 직장인 점심시간 이용현황 설문 조사를 실시했다</a:t>
            </a:r>
            <a:r>
              <a:rPr lang="en-US" altLang="ko-KR" dirty="0"/>
              <a:t>. </a:t>
            </a:r>
            <a:r>
              <a:rPr lang="ko-KR" altLang="ko-KR" dirty="0"/>
              <a:t>이에 따르면 직장인이 선택하는 점심식사 식당 조건으로는 맛</a:t>
            </a:r>
            <a:r>
              <a:rPr lang="en-US" altLang="ko-KR" dirty="0"/>
              <a:t>(44.8%), </a:t>
            </a:r>
            <a:r>
              <a:rPr lang="ko-KR" altLang="ko-KR" dirty="0"/>
              <a:t>정갈하고 깨끗한</a:t>
            </a:r>
            <a:r>
              <a:rPr lang="en-US" altLang="ko-KR" dirty="0"/>
              <a:t>(21.6%), </a:t>
            </a:r>
            <a:r>
              <a:rPr lang="ko-KR" altLang="ko-KR" dirty="0"/>
              <a:t>저렴하고 푸짐한</a:t>
            </a:r>
            <a:r>
              <a:rPr lang="en-US" altLang="ko-KR" dirty="0"/>
              <a:t>(12.2%), </a:t>
            </a:r>
            <a:r>
              <a:rPr lang="ko-KR" altLang="ko-KR" dirty="0"/>
              <a:t>사무실에서 가까운</a:t>
            </a:r>
            <a:r>
              <a:rPr lang="en-US" altLang="ko-KR" dirty="0"/>
              <a:t>(11.3%), </a:t>
            </a:r>
            <a:r>
              <a:rPr lang="ko-KR" altLang="ko-KR" dirty="0"/>
              <a:t>음식이 빨리 나오는 곳</a:t>
            </a:r>
            <a:r>
              <a:rPr lang="en-US" altLang="ko-KR" dirty="0"/>
              <a:t>(11.3%), </a:t>
            </a:r>
            <a:r>
              <a:rPr lang="ko-KR" altLang="ko-KR" dirty="0"/>
              <a:t>종업원이 친절한 곳</a:t>
            </a:r>
            <a:r>
              <a:rPr lang="en-US" altLang="ko-KR" dirty="0"/>
              <a:t>(1.3%) </a:t>
            </a:r>
            <a:r>
              <a:rPr lang="ko-KR" altLang="ko-KR" dirty="0"/>
              <a:t>순을 나타냈다</a:t>
            </a:r>
            <a:r>
              <a:rPr lang="en-US" altLang="ko-KR" dirty="0"/>
              <a:t>. </a:t>
            </a:r>
            <a:r>
              <a:rPr lang="ko-KR" altLang="ko-KR" dirty="0"/>
              <a:t>응답자 중 절반 가량이 점심식사를 할 식당을 고를 때 맛을 우선시한다고 답한 것</a:t>
            </a:r>
            <a:r>
              <a:rPr lang="en-US" altLang="ko-KR" dirty="0"/>
              <a:t>.</a:t>
            </a:r>
            <a:endParaRPr lang="ko-KR" altLang="ko-KR" dirty="0"/>
          </a:p>
          <a:p>
            <a:r>
              <a:rPr lang="en-US" altLang="ko-KR" dirty="0"/>
              <a:t> </a:t>
            </a:r>
            <a:endParaRPr lang="ko-KR" altLang="ko-KR" dirty="0"/>
          </a:p>
          <a:p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5995002" y="1227831"/>
            <a:ext cx="4861392" cy="4740194"/>
            <a:chOff x="1968925" y="1325911"/>
            <a:chExt cx="5399881" cy="526525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4"/>
            <a:srcRect l="20445" t="23264" r="38361" b="4759"/>
            <a:stretch/>
          </p:blipFill>
          <p:spPr>
            <a:xfrm>
              <a:off x="2009016" y="1325911"/>
              <a:ext cx="5359790" cy="526525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31655" y="3312209"/>
              <a:ext cx="108321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맛있는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(44.8%)</a:t>
              </a:r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62152" y="5230392"/>
              <a:ext cx="2186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저렴하고 푸짐한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(21.6%)</a:t>
              </a:r>
              <a:endParaRPr lang="ko-KR" alt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68925" y="3976125"/>
              <a:ext cx="2186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가까운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(12.2%)</a:t>
              </a:r>
              <a:endParaRPr lang="ko-KR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44112" y="2703509"/>
              <a:ext cx="2186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빨리 나오는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(11.3%)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08135" y="1957702"/>
              <a:ext cx="218645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기타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(10.1%)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659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D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915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데이터베이스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641" y="1464614"/>
            <a:ext cx="5753100" cy="490537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202564" y="1464614"/>
            <a:ext cx="2207623" cy="38488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634549" y="2664823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view</a:t>
            </a:r>
            <a:endParaRPr lang="ko-KR" altLang="en-US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461657" y="2129246"/>
            <a:ext cx="1815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99612" y="1944580"/>
            <a:ext cx="2062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SCORE_VIEW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961120" y="3997234"/>
            <a:ext cx="2129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73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클래스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1" name="그룹 10"/>
          <p:cNvGrpSpPr/>
          <p:nvPr/>
        </p:nvGrpSpPr>
        <p:grpSpPr>
          <a:xfrm>
            <a:off x="2242091" y="1754441"/>
            <a:ext cx="2962752" cy="1957855"/>
            <a:chOff x="812414" y="1464614"/>
            <a:chExt cx="2791636" cy="1704975"/>
          </a:xfrm>
        </p:grpSpPr>
        <p:sp>
          <p:nvSpPr>
            <p:cNvPr id="80" name="직사각형 79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MemberVO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MemeberDAO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MemberDAOimpl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회원 정보 관리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6748309" y="1754442"/>
            <a:ext cx="2962752" cy="1957855"/>
            <a:chOff x="812414" y="1464614"/>
            <a:chExt cx="2791636" cy="1704975"/>
          </a:xfrm>
        </p:grpSpPr>
        <p:sp>
          <p:nvSpPr>
            <p:cNvPr id="93" name="직사각형 92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PlaceVO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Place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DAO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Place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DAOimpl</a:t>
              </a: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식당 정보 관리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95" name="그룹 94"/>
          <p:cNvGrpSpPr/>
          <p:nvPr/>
        </p:nvGrpSpPr>
        <p:grpSpPr>
          <a:xfrm>
            <a:off x="2242091" y="4164270"/>
            <a:ext cx="2962752" cy="1957855"/>
            <a:chOff x="812414" y="1464614"/>
            <a:chExt cx="2791636" cy="1704975"/>
          </a:xfrm>
        </p:grpSpPr>
        <p:sp>
          <p:nvSpPr>
            <p:cNvPr id="96" name="직사각형 95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ReviewVO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Review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DAO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ReviewDAOimpl</a:t>
              </a: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리뷰 정보 관리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98" name="그룹 97"/>
          <p:cNvGrpSpPr/>
          <p:nvPr/>
        </p:nvGrpSpPr>
        <p:grpSpPr>
          <a:xfrm>
            <a:off x="6748309" y="4164271"/>
            <a:ext cx="2962752" cy="1957855"/>
            <a:chOff x="812414" y="1464614"/>
            <a:chExt cx="2791636" cy="1704975"/>
          </a:xfrm>
        </p:grpSpPr>
        <p:sp>
          <p:nvSpPr>
            <p:cNvPr id="99" name="직사각형 98"/>
            <p:cNvSpPr/>
            <p:nvPr/>
          </p:nvSpPr>
          <p:spPr>
            <a:xfrm>
              <a:off x="812414" y="1464614"/>
              <a:ext cx="2791636" cy="17049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ProjectService</a:t>
              </a:r>
              <a:endParaRPr lang="en-US" altLang="ko-KR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dirty="0" smtClean="0">
                  <a:solidFill>
                    <a:schemeClr val="tx1"/>
                  </a:solidFill>
                </a:rPr>
                <a:t>ProjectController</a:t>
              </a:r>
            </a:p>
            <a:p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    (</a:t>
              </a:r>
              <a:r>
                <a:rPr lang="ko-KR" altLang="en-US" dirty="0" smtClean="0">
                  <a:solidFill>
                    <a:schemeClr val="tx1"/>
                  </a:solidFill>
                  <a:latin typeface="+mj-ea"/>
                  <a:ea typeface="+mj-ea"/>
                </a:rPr>
                <a:t>서블릿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ko-KR" dirty="0" smtClean="0">
                <a:solidFill>
                  <a:schemeClr val="tx1"/>
                </a:solidFill>
              </a:endParaRP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929423" y="1580605"/>
              <a:ext cx="2557618" cy="3429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latin typeface="+mj-ea"/>
                  <a:ea typeface="+mj-ea"/>
                </a:rPr>
                <a:t>클라이언트 요청 처리</a:t>
              </a:r>
              <a:endParaRPr lang="ko-KR" altLang="en-US" dirty="0">
                <a:latin typeface="+mj-ea"/>
                <a:ea typeface="+mj-ea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83326" y="1887636"/>
            <a:ext cx="87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민진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423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321392"/>
            <a:ext cx="104775" cy="7905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93464" y="347347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02 </a:t>
            </a:r>
            <a:r>
              <a:rPr lang="ko-KR" altLang="en-US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구성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3464" y="675148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 smtClean="0">
                <a:solidFill>
                  <a:schemeClr val="bg2">
                    <a:lumMod val="25000"/>
                  </a:schemeClr>
                </a:solidFill>
                <a:latin typeface="+mj-ea"/>
                <a:ea typeface="+mj-ea"/>
              </a:rPr>
              <a:t>클래스</a:t>
            </a:r>
            <a:endParaRPr lang="ko-KR" altLang="en-US" sz="2400" spc="-150" dirty="0">
              <a:solidFill>
                <a:schemeClr val="bg2">
                  <a:lumMod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34" name="그룹 33"/>
          <p:cNvGrpSpPr/>
          <p:nvPr/>
        </p:nvGrpSpPr>
        <p:grpSpPr>
          <a:xfrm flipH="1">
            <a:off x="11374568" y="0"/>
            <a:ext cx="579033" cy="1227831"/>
            <a:chOff x="1066216" y="-1"/>
            <a:chExt cx="2336201" cy="4953878"/>
          </a:xfrm>
          <a:effectLst>
            <a:outerShdw dist="12700" dir="2700000" algn="tl" rotWithShape="0">
              <a:schemeClr val="accent4">
                <a:lumMod val="10000"/>
                <a:alpha val="40000"/>
              </a:schemeClr>
            </a:outerShdw>
          </a:effectLst>
        </p:grpSpPr>
        <p:grpSp>
          <p:nvGrpSpPr>
            <p:cNvPr id="45" name="그룹 44"/>
            <p:cNvGrpSpPr/>
            <p:nvPr/>
          </p:nvGrpSpPr>
          <p:grpSpPr>
            <a:xfrm>
              <a:off x="1066216" y="-1"/>
              <a:ext cx="2336201" cy="4953878"/>
              <a:chOff x="662180" y="-1"/>
              <a:chExt cx="1884872" cy="4242180"/>
            </a:xfrm>
            <a:solidFill>
              <a:schemeClr val="accent2"/>
            </a:solidFill>
          </p:grpSpPr>
          <p:sp>
            <p:nvSpPr>
              <p:cNvPr id="50" name="오각형 49"/>
              <p:cNvSpPr/>
              <p:nvPr/>
            </p:nvSpPr>
            <p:spPr>
              <a:xfrm rot="5400000">
                <a:off x="-516474" y="1178653"/>
                <a:ext cx="4242180" cy="1884872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1" name="직선 연결선 50"/>
              <p:cNvCxnSpPr/>
              <p:nvPr/>
            </p:nvCxnSpPr>
            <p:spPr>
              <a:xfrm>
                <a:off x="793708" y="3111827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 51"/>
              <p:cNvCxnSpPr/>
              <p:nvPr/>
            </p:nvCxnSpPr>
            <p:spPr>
              <a:xfrm>
                <a:off x="793708" y="710870"/>
                <a:ext cx="1661920" cy="0"/>
              </a:xfrm>
              <a:prstGeom prst="line">
                <a:avLst/>
              </a:prstGeom>
              <a:grpFill/>
              <a:ln>
                <a:solidFill>
                  <a:schemeClr val="bg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그룹 45"/>
            <p:cNvGrpSpPr/>
            <p:nvPr/>
          </p:nvGrpSpPr>
          <p:grpSpPr>
            <a:xfrm>
              <a:off x="1521331" y="1246594"/>
              <a:ext cx="1660292" cy="1960794"/>
              <a:chOff x="5827464" y="1399010"/>
              <a:chExt cx="4436091" cy="5238997"/>
            </a:xfrm>
          </p:grpSpPr>
          <p:pic>
            <p:nvPicPr>
              <p:cNvPr id="47" name="그림 4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54" t="7721" r="14157" b="19442"/>
              <a:stretch/>
            </p:blipFill>
            <p:spPr>
              <a:xfrm>
                <a:off x="5827464" y="1399010"/>
                <a:ext cx="4436091" cy="5238997"/>
              </a:xfrm>
              <a:prstGeom prst="rect">
                <a:avLst/>
              </a:prstGeom>
              <a:effectLst>
                <a:outerShdw dist="254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8" name="그림 47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186" t="85302" r="14157" b="-2883"/>
              <a:stretch/>
            </p:blipFill>
            <p:spPr>
              <a:xfrm>
                <a:off x="6036693" y="4313065"/>
                <a:ext cx="1598429" cy="35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23" y="1227831"/>
            <a:ext cx="9874102" cy="5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7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오늘의PPT색상테마046_상큼오렌지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DC6721"/>
      </a:accent1>
      <a:accent2>
        <a:srgbClr val="F8B03A"/>
      </a:accent2>
      <a:accent3>
        <a:srgbClr val="FFD37C"/>
      </a:accent3>
      <a:accent4>
        <a:srgbClr val="FBE4C2"/>
      </a:accent4>
      <a:accent5>
        <a:srgbClr val="F6CAE2"/>
      </a:accent5>
      <a:accent6>
        <a:srgbClr val="FF77C2"/>
      </a:accent6>
      <a:hlink>
        <a:srgbClr val="2B2929"/>
      </a:hlink>
      <a:folHlink>
        <a:srgbClr val="2B2929"/>
      </a:folHlink>
    </a:clrScheme>
    <a:fontScheme name="사용자 지정 2">
      <a:majorFont>
        <a:latin typeface="Arial"/>
        <a:ea typeface="나눔바른고딕"/>
        <a:cs typeface=""/>
      </a:majorFont>
      <a:minorFont>
        <a:latin typeface="Arial"/>
        <a:ea typeface="나눔바른고딕 Ultra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오늘의PPT색상테마046_상큼오렌지">
    <a:dk1>
      <a:srgbClr val="3A3838"/>
    </a:dk1>
    <a:lt1>
      <a:srgbClr val="FFFFFF"/>
    </a:lt1>
    <a:dk2>
      <a:srgbClr val="8A8686"/>
    </a:dk2>
    <a:lt2>
      <a:srgbClr val="F2F2F2"/>
    </a:lt2>
    <a:accent1>
      <a:srgbClr val="DC6721"/>
    </a:accent1>
    <a:accent2>
      <a:srgbClr val="F8B03A"/>
    </a:accent2>
    <a:accent3>
      <a:srgbClr val="FFD37C"/>
    </a:accent3>
    <a:accent4>
      <a:srgbClr val="FBE4C2"/>
    </a:accent4>
    <a:accent5>
      <a:srgbClr val="F6CAE2"/>
    </a:accent5>
    <a:accent6>
      <a:srgbClr val="FF77C2"/>
    </a:accent6>
    <a:hlink>
      <a:srgbClr val="2B2929"/>
    </a:hlink>
    <a:folHlink>
      <a:srgbClr val="2B292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1616</TotalTime>
  <Words>898</Words>
  <Application>Microsoft Office PowerPoint</Application>
  <PresentationFormat>와이드스크린</PresentationFormat>
  <Paragraphs>215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2" baseType="lpstr">
      <vt:lpstr>Noto Sans CJK KR Thin</vt:lpstr>
      <vt:lpstr>나눔바른고딕</vt:lpstr>
      <vt:lpstr>나눔바른고딕 UltraLight</vt:lpstr>
      <vt:lpstr>나눔스퀘어_ac</vt:lpstr>
      <vt:lpstr>Arial</vt:lpstr>
      <vt:lpstr>Times New Roman</vt:lpstr>
      <vt:lpstr>Wingdings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142</cp:revision>
  <dcterms:created xsi:type="dcterms:W3CDTF">2015-04-14T11:49:33Z</dcterms:created>
  <dcterms:modified xsi:type="dcterms:W3CDTF">2020-02-19T08:34:41Z</dcterms:modified>
</cp:coreProperties>
</file>